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Lst>
  <p:sldSz cx="51198145" cy="16706850"/>
  <p:notesSz cx="14304645" cy="205676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33" d="100"/>
          <a:sy n="33" d="100"/>
        </p:scale>
        <p:origin x="-58" y="-163"/>
      </p:cViewPr>
      <p:guideLst>
        <p:guide orient="horz" pos="186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7" Type="http://schemas.openxmlformats.org/officeDocument/2006/relationships/tableStyles" Target="tableStyles.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1"/>
            <a:ext cx="6198817" cy="1031954"/>
          </a:xfrm>
          <a:prstGeom prst="rect">
            <a:avLst/>
          </a:prstGeom>
        </p:spPr>
        <p:txBody>
          <a:bodyPr vert="horz" lIns="191841" tIns="95921" rIns="191841" bIns="95921" rtlCol="0"/>
          <a:lstStyle>
            <a:lvl1pPr algn="l">
              <a:defRPr sz="2500"/>
            </a:lvl1pPr>
          </a:lstStyle>
          <a:p>
            <a:endParaRPr lang="zh-CN" altLang="en-US"/>
          </a:p>
        </p:txBody>
      </p:sp>
      <p:sp>
        <p:nvSpPr>
          <p:cNvPr id="3" name="日期占位符 2"/>
          <p:cNvSpPr>
            <a:spLocks noGrp="true"/>
          </p:cNvSpPr>
          <p:nvPr>
            <p:ph type="dt" idx="1"/>
          </p:nvPr>
        </p:nvSpPr>
        <p:spPr>
          <a:xfrm>
            <a:off x="8102836" y="1"/>
            <a:ext cx="6198817" cy="1031954"/>
          </a:xfrm>
          <a:prstGeom prst="rect">
            <a:avLst/>
          </a:prstGeom>
        </p:spPr>
        <p:txBody>
          <a:bodyPr vert="horz" lIns="191841" tIns="95921" rIns="191841" bIns="95921" rtlCol="0"/>
          <a:lstStyle>
            <a:lvl1pPr algn="r">
              <a:defRPr sz="2500"/>
            </a:lvl1pPr>
          </a:lstStyle>
          <a:p>
            <a:fld id="{D2A48B96-639E-45A3-A0BA-2464DFDB1FAA}"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3482975" y="2571750"/>
            <a:ext cx="21270913" cy="6940550"/>
          </a:xfrm>
          <a:prstGeom prst="rect">
            <a:avLst/>
          </a:prstGeom>
          <a:noFill/>
          <a:ln w="12700">
            <a:solidFill>
              <a:prstClr val="black"/>
            </a:solidFill>
          </a:ln>
        </p:spPr>
        <p:txBody>
          <a:bodyPr vert="horz" lIns="191841" tIns="95921" rIns="191841" bIns="95921" rtlCol="0" anchor="ctr"/>
          <a:lstStyle/>
          <a:p>
            <a:endParaRPr lang="zh-CN" altLang="en-US"/>
          </a:p>
        </p:txBody>
      </p:sp>
      <p:sp>
        <p:nvSpPr>
          <p:cNvPr id="5" name="备注占位符 4"/>
          <p:cNvSpPr>
            <a:spLocks noGrp="true"/>
          </p:cNvSpPr>
          <p:nvPr>
            <p:ph type="body" sz="quarter" idx="3"/>
          </p:nvPr>
        </p:nvSpPr>
        <p:spPr>
          <a:xfrm>
            <a:off x="1430497" y="9898182"/>
            <a:ext cx="11443970" cy="8098512"/>
          </a:xfrm>
          <a:prstGeom prst="rect">
            <a:avLst/>
          </a:prstGeom>
        </p:spPr>
        <p:txBody>
          <a:bodyPr vert="horz" lIns="191841" tIns="95921" rIns="191841" bIns="95921"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true"/>
          </p:cNvSpPr>
          <p:nvPr>
            <p:ph type="ftr" sz="quarter" idx="4"/>
          </p:nvPr>
        </p:nvSpPr>
        <p:spPr>
          <a:xfrm>
            <a:off x="0" y="19535700"/>
            <a:ext cx="6198817" cy="1031952"/>
          </a:xfrm>
          <a:prstGeom prst="rect">
            <a:avLst/>
          </a:prstGeom>
        </p:spPr>
        <p:txBody>
          <a:bodyPr vert="horz" lIns="191841" tIns="95921" rIns="191841" bIns="95921" rtlCol="0" anchor="b"/>
          <a:lstStyle>
            <a:lvl1pPr algn="l">
              <a:defRPr sz="2500"/>
            </a:lvl1pPr>
          </a:lstStyle>
          <a:p>
            <a:endParaRPr lang="zh-CN" altLang="en-US"/>
          </a:p>
        </p:txBody>
      </p:sp>
      <p:sp>
        <p:nvSpPr>
          <p:cNvPr id="7" name="灯片编号占位符 6"/>
          <p:cNvSpPr>
            <a:spLocks noGrp="true"/>
          </p:cNvSpPr>
          <p:nvPr>
            <p:ph type="sldNum" sz="quarter" idx="5"/>
          </p:nvPr>
        </p:nvSpPr>
        <p:spPr>
          <a:xfrm>
            <a:off x="8102836" y="19535700"/>
            <a:ext cx="6198817" cy="1031952"/>
          </a:xfrm>
          <a:prstGeom prst="rect">
            <a:avLst/>
          </a:prstGeom>
        </p:spPr>
        <p:txBody>
          <a:bodyPr vert="horz" lIns="191841" tIns="95921" rIns="191841" bIns="95921" rtlCol="0" anchor="b"/>
          <a:lstStyle>
            <a:lvl1pPr algn="r">
              <a:defRPr sz="25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a:xfrm>
            <a:off x="-3482975" y="2571750"/>
            <a:ext cx="21270913" cy="6940550"/>
          </a:xfrm>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5.xml"/><Relationship Id="rId7" Type="http://schemas.openxmlformats.org/officeDocument/2006/relationships/image" Target="../media/image3.jpe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0" Type="http://schemas.openxmlformats.org/officeDocument/2006/relationships/notesSlide" Target="../notesSlides/notesSlide1.xml"/><Relationship Id="rId3" Type="http://schemas.openxmlformats.org/officeDocument/2006/relationships/tags" Target="../tags/tag1.xml"/><Relationship Id="rId29" Type="http://schemas.openxmlformats.org/officeDocument/2006/relationships/slideLayout" Target="../slideLayouts/slideLayout1.xml"/><Relationship Id="rId28" Type="http://schemas.openxmlformats.org/officeDocument/2006/relationships/tags" Target="../tags/tag17.xml"/><Relationship Id="rId27" Type="http://schemas.openxmlformats.org/officeDocument/2006/relationships/image" Target="../media/image11.png"/><Relationship Id="rId26" Type="http://schemas.openxmlformats.org/officeDocument/2006/relationships/tags" Target="../tags/tag16.xml"/><Relationship Id="rId25" Type="http://schemas.openxmlformats.org/officeDocument/2006/relationships/tags" Target="../tags/tag15.xml"/><Relationship Id="rId24" Type="http://schemas.openxmlformats.org/officeDocument/2006/relationships/tags" Target="../tags/tag14.xml"/><Relationship Id="rId23" Type="http://schemas.openxmlformats.org/officeDocument/2006/relationships/tags" Target="../tags/tag13.xml"/><Relationship Id="rId22" Type="http://schemas.openxmlformats.org/officeDocument/2006/relationships/image" Target="../media/image10.png"/><Relationship Id="rId21" Type="http://schemas.openxmlformats.org/officeDocument/2006/relationships/image" Target="../media/image9.jpeg"/><Relationship Id="rId20" Type="http://schemas.openxmlformats.org/officeDocument/2006/relationships/tags" Target="../tags/tag12.xml"/><Relationship Id="rId2" Type="http://schemas.openxmlformats.org/officeDocument/2006/relationships/image" Target="../media/image2.jpeg"/><Relationship Id="rId19" Type="http://schemas.openxmlformats.org/officeDocument/2006/relationships/tags" Target="../tags/tag11.xml"/><Relationship Id="rId18" Type="http://schemas.openxmlformats.org/officeDocument/2006/relationships/image" Target="../media/image8.png"/><Relationship Id="rId17" Type="http://schemas.openxmlformats.org/officeDocument/2006/relationships/image" Target="../media/image7.jpeg"/><Relationship Id="rId16" Type="http://schemas.openxmlformats.org/officeDocument/2006/relationships/tags" Target="../tags/tag10.xml"/><Relationship Id="rId15" Type="http://schemas.openxmlformats.org/officeDocument/2006/relationships/tags" Target="../tags/tag9.xml"/><Relationship Id="rId14" Type="http://schemas.openxmlformats.org/officeDocument/2006/relationships/tags" Target="../tags/tag8.xml"/><Relationship Id="rId13" Type="http://schemas.openxmlformats.org/officeDocument/2006/relationships/tags" Target="../tags/tag7.xml"/><Relationship Id="rId12" Type="http://schemas.openxmlformats.org/officeDocument/2006/relationships/image" Target="../media/image6.png"/><Relationship Id="rId11" Type="http://schemas.openxmlformats.org/officeDocument/2006/relationships/image" Target="../media/image5.png"/><Relationship Id="rId10" Type="http://schemas.openxmlformats.org/officeDocument/2006/relationships/tags" Target="../tags/tag6.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1区位关系图-Model"/>
          <p:cNvPicPr>
            <a:picLocks noChangeAspect="true"/>
          </p:cNvPicPr>
          <p:nvPr/>
        </p:nvPicPr>
        <p:blipFill>
          <a:blip r:embed="rId1"/>
          <a:srcRect b="5453"/>
          <a:stretch>
            <a:fillRect/>
          </a:stretch>
        </p:blipFill>
        <p:spPr>
          <a:xfrm>
            <a:off x="10774680" y="2472690"/>
            <a:ext cx="9702217" cy="12204000"/>
          </a:xfrm>
          <a:prstGeom prst="rect">
            <a:avLst/>
          </a:prstGeom>
        </p:spPr>
      </p:pic>
      <p:pic>
        <p:nvPicPr>
          <p:cNvPr id="2" name="图片 1" descr="3用地布局规划图大范围-Model"/>
          <p:cNvPicPr>
            <a:picLocks noChangeAspect="true"/>
          </p:cNvPicPr>
          <p:nvPr/>
        </p:nvPicPr>
        <p:blipFill>
          <a:blip r:embed="rId2"/>
          <a:srcRect b="14091"/>
          <a:stretch>
            <a:fillRect/>
          </a:stretch>
        </p:blipFill>
        <p:spPr>
          <a:xfrm>
            <a:off x="20662265" y="2472690"/>
            <a:ext cx="11512334" cy="12204000"/>
          </a:xfrm>
          <a:prstGeom prst="rect">
            <a:avLst/>
          </a:prstGeom>
        </p:spPr>
      </p:pic>
      <p:sp>
        <p:nvSpPr>
          <p:cNvPr id="448" name="文本框 447"/>
          <p:cNvSpPr txBox="true"/>
          <p:nvPr>
            <p:custDataLst>
              <p:tags r:id="rId3"/>
            </p:custDataLst>
          </p:nvPr>
        </p:nvSpPr>
        <p:spPr>
          <a:xfrm>
            <a:off x="25428432" y="14615160"/>
            <a:ext cx="1980000" cy="521970"/>
          </a:xfrm>
          <a:prstGeom prst="rect">
            <a:avLst/>
          </a:prstGeom>
          <a:noFill/>
        </p:spPr>
        <p:txBody>
          <a:bodyPr wrap="square" rtlCol="0" anchor="t">
            <a:noAutofit/>
          </a:bodyPr>
          <a:lstStyle/>
          <a:p>
            <a:r>
              <a:rPr lang="zh-CN" altLang="en-US" sz="2800" b="1">
                <a:latin typeface="微软雅黑" panose="020B0503020204020204" charset="-122"/>
                <a:ea typeface="微软雅黑" panose="020B0503020204020204" charset="-122"/>
              </a:rPr>
              <a:t>用地布局图</a:t>
            </a:r>
            <a:endParaRPr lang="zh-CN" altLang="en-US" sz="2800" b="1">
              <a:latin typeface="微软雅黑" panose="020B0503020204020204" charset="-122"/>
              <a:ea typeface="微软雅黑" panose="020B0503020204020204" charset="-122"/>
            </a:endParaRPr>
          </a:p>
        </p:txBody>
      </p:sp>
      <p:sp>
        <p:nvSpPr>
          <p:cNvPr id="432" name="矩形 431"/>
          <p:cNvSpPr/>
          <p:nvPr>
            <p:custDataLst>
              <p:tags r:id="rId4"/>
            </p:custDataLst>
          </p:nvPr>
        </p:nvSpPr>
        <p:spPr>
          <a:xfrm>
            <a:off x="0" y="15631160"/>
            <a:ext cx="51210845" cy="671195"/>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sp>
        <p:nvSpPr>
          <p:cNvPr id="73" name="textbox 66"/>
          <p:cNvSpPr/>
          <p:nvPr/>
        </p:nvSpPr>
        <p:spPr>
          <a:xfrm>
            <a:off x="-5282885" y="745169"/>
            <a:ext cx="51224178" cy="832172"/>
          </a:xfrm>
          <a:prstGeom prst="rect">
            <a:avLst/>
          </a:prstGeom>
        </p:spPr>
        <p:txBody>
          <a:bodyPr vert="horz" wrap="square" lIns="0" tIns="0" rIns="0" bIns="0"/>
          <a:lstStyle/>
          <a:p>
            <a:pPr marL="13567410" algn="l" rtl="0" eaLnBrk="0">
              <a:lnSpc>
                <a:spcPct val="91000"/>
              </a:lnSpc>
              <a:tabLst>
                <a:tab pos="14146530" algn="l"/>
              </a:tabLst>
            </a:pPr>
            <a:r>
              <a:rPr sz="6700" spc="330" dirty="0" smtClean="0">
                <a:solidFill>
                  <a:srgbClr val="231F20">
                    <a:alpha val="100000"/>
                  </a:srgbClr>
                </a:solidFill>
                <a:latin typeface="华文新魏" panose="02010800040101010101" charset="-122"/>
                <a:ea typeface="华文新魏" panose="02010800040101010101" charset="-122"/>
                <a:cs typeface="华文新魏" panose="02010800040101010101" charset="-122"/>
              </a:rPr>
              <a:t>《</a:t>
            </a:r>
            <a:r>
              <a:rPr sz="6700" spc="330" dirty="0" err="1">
                <a:solidFill>
                  <a:srgbClr val="231F20">
                    <a:alpha val="100000"/>
                  </a:srgbClr>
                </a:solidFill>
                <a:latin typeface="华文新魏" panose="02010800040101010101" charset="-122"/>
                <a:ea typeface="华文新魏" panose="02010800040101010101" charset="-122"/>
                <a:cs typeface="华文新魏" panose="02010800040101010101" charset="-122"/>
              </a:rPr>
              <a:t>达州高新技术产业园区核心区控制性详细规划</a:t>
            </a:r>
            <a:r>
              <a:rPr sz="6700" spc="330" dirty="0" smtClean="0">
                <a:solidFill>
                  <a:srgbClr val="231F20">
                    <a:alpha val="100000"/>
                  </a:srgbClr>
                </a:solidFill>
                <a:latin typeface="华文新魏" panose="02010800040101010101" charset="-122"/>
                <a:ea typeface="华文新魏" panose="02010800040101010101" charset="-122"/>
                <a:cs typeface="华文新魏" panose="02010800040101010101" charset="-122"/>
              </a:rPr>
              <a:t>》</a:t>
            </a:r>
            <a:r>
              <a:rPr lang="zh-CN" altLang="en-US" sz="6700" spc="330" dirty="0" smtClean="0">
                <a:solidFill>
                  <a:srgbClr val="231F20">
                    <a:alpha val="100000"/>
                  </a:srgbClr>
                </a:solidFill>
                <a:latin typeface="华文新魏" panose="02010800040101010101" charset="-122"/>
                <a:ea typeface="华文新魏" panose="02010800040101010101" charset="-122"/>
                <a:cs typeface="华文新魏" panose="02010800040101010101" charset="-122"/>
              </a:rPr>
              <a:t>（含斌郎化工园区控制性详细规划）</a:t>
            </a:r>
            <a:r>
              <a:rPr sz="6700" spc="330" dirty="0" err="1" smtClean="0">
                <a:solidFill>
                  <a:srgbClr val="231F20">
                    <a:alpha val="100000"/>
                  </a:srgbClr>
                </a:solidFill>
                <a:latin typeface="华文新魏" panose="02010800040101010101" charset="-122"/>
                <a:ea typeface="华文新魏" panose="02010800040101010101" charset="-122"/>
                <a:cs typeface="华文新魏" panose="02010800040101010101" charset="-122"/>
              </a:rPr>
              <a:t>方案公</a:t>
            </a:r>
            <a:r>
              <a:rPr sz="6700" spc="120" dirty="0" err="1" smtClean="0">
                <a:solidFill>
                  <a:srgbClr val="231F20">
                    <a:alpha val="100000"/>
                  </a:srgbClr>
                </a:solidFill>
                <a:latin typeface="华文新魏" panose="02010800040101010101" charset="-122"/>
                <a:ea typeface="华文新魏" panose="02010800040101010101" charset="-122"/>
                <a:cs typeface="华文新魏" panose="02010800040101010101" charset="-122"/>
              </a:rPr>
              <a:t>示</a:t>
            </a:r>
            <a:r>
              <a:rPr sz="6700" spc="0" dirty="0" smtClean="0">
                <a:solidFill>
                  <a:srgbClr val="231F20">
                    <a:alpha val="100000"/>
                  </a:srgbClr>
                </a:solidFill>
                <a:latin typeface="华文新魏" panose="02010800040101010101" charset="-122"/>
                <a:ea typeface="华文新魏" panose="02010800040101010101" charset="-122"/>
                <a:cs typeface="华文新魏" panose="02010800040101010101" charset="-122"/>
              </a:rPr>
              <a:t>  </a:t>
            </a:r>
            <a:endParaRPr lang="en-US" altLang="en-US" sz="6700" dirty="0"/>
          </a:p>
        </p:txBody>
      </p:sp>
      <p:sp>
        <p:nvSpPr>
          <p:cNvPr id="431" name="矩形 430"/>
          <p:cNvSpPr/>
          <p:nvPr>
            <p:custDataLst>
              <p:tags r:id="rId5"/>
            </p:custDataLst>
          </p:nvPr>
        </p:nvSpPr>
        <p:spPr>
          <a:xfrm>
            <a:off x="45581966" y="1233438"/>
            <a:ext cx="5497842" cy="134104"/>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false" anchor="ctr" anchorCtr="false" forceAA="false" compatLnSpc="true">
            <a:noAutofit/>
          </a:bodyPr>
          <a:lstStyle/>
          <a:p>
            <a:pPr lvl="0" algn="ctr">
              <a:buClrTx/>
              <a:buSzTx/>
              <a:buFontTx/>
            </a:pPr>
            <a:endParaRPr lang="zh-CN" altLang="en-US">
              <a:sym typeface="+mn-ea"/>
            </a:endParaRPr>
          </a:p>
        </p:txBody>
      </p:sp>
      <p:sp>
        <p:nvSpPr>
          <p:cNvPr id="430" name="矩形 429"/>
          <p:cNvSpPr/>
          <p:nvPr/>
        </p:nvSpPr>
        <p:spPr>
          <a:xfrm flipV="true">
            <a:off x="1" y="1099334"/>
            <a:ext cx="8523513" cy="12557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65"/>
          <p:cNvSpPr/>
          <p:nvPr/>
        </p:nvSpPr>
        <p:spPr>
          <a:xfrm>
            <a:off x="365760" y="1989510"/>
            <a:ext cx="10029190" cy="13595930"/>
          </a:xfrm>
          <a:prstGeom prst="rect">
            <a:avLst/>
          </a:prstGeom>
        </p:spPr>
        <p:txBody>
          <a:bodyPr vert="horz" wrap="square" lIns="0" tIns="0" rIns="0" bIns="0"/>
          <a:lstStyle/>
          <a:p>
            <a:pPr indent="508000" algn="ctr" rtl="0" eaLnBrk="0" fontAlgn="auto"/>
            <a:r>
              <a:rPr lang="en-US" altLang="en-US" sz="3200" b="1" dirty="0">
                <a:latin typeface="华文新魏" panose="02010800040101010101" charset="-122"/>
                <a:ea typeface="华文新魏" panose="02010800040101010101" charset="-122"/>
                <a:cs typeface="华文新魏" panose="02010800040101010101" charset="-122"/>
              </a:rPr>
              <a:t>《</a:t>
            </a:r>
            <a:r>
              <a:rPr lang="en-US" altLang="en-US" sz="3200" b="1" dirty="0" err="1">
                <a:latin typeface="华文新魏" panose="02010800040101010101" charset="-122"/>
                <a:ea typeface="华文新魏" panose="02010800040101010101" charset="-122"/>
                <a:cs typeface="华文新魏" panose="02010800040101010101" charset="-122"/>
              </a:rPr>
              <a:t>达州高新技术产业园区核心区控制性详细规划</a:t>
            </a:r>
            <a:r>
              <a:rPr lang="en-US" altLang="en-US" sz="3200" b="1" dirty="0" smtClean="0">
                <a:latin typeface="华文新魏" panose="02010800040101010101" charset="-122"/>
                <a:ea typeface="华文新魏" panose="02010800040101010101" charset="-122"/>
                <a:cs typeface="华文新魏" panose="02010800040101010101" charset="-122"/>
              </a:rPr>
              <a:t>》</a:t>
            </a:r>
            <a:endParaRPr lang="en-US" altLang="en-US" sz="3200" b="1" dirty="0" smtClean="0">
              <a:latin typeface="华文新魏" panose="02010800040101010101" charset="-122"/>
              <a:ea typeface="华文新魏" panose="02010800040101010101" charset="-122"/>
              <a:cs typeface="华文新魏" panose="02010800040101010101" charset="-122"/>
            </a:endParaRPr>
          </a:p>
          <a:p>
            <a:pPr indent="508000" algn="ctr" rtl="0" eaLnBrk="0" fontAlgn="auto"/>
            <a:r>
              <a:rPr lang="zh-CN" altLang="en-US" sz="3200" b="1" dirty="0" smtClean="0">
                <a:latin typeface="华文新魏" panose="02010800040101010101" charset="-122"/>
                <a:ea typeface="华文新魏" panose="02010800040101010101" charset="-122"/>
                <a:cs typeface="华文新魏" panose="02010800040101010101" charset="-122"/>
              </a:rPr>
              <a:t>（含斌郎化工园区控制性详细规划）</a:t>
            </a:r>
            <a:endParaRPr lang="en-US" altLang="en-US" sz="3200" b="1" dirty="0">
              <a:latin typeface="华文新魏" panose="02010800040101010101" charset="-122"/>
              <a:ea typeface="华文新魏" panose="02010800040101010101" charset="-122"/>
              <a:cs typeface="华文新魏" panose="02010800040101010101" charset="-122"/>
            </a:endParaRPr>
          </a:p>
          <a:p>
            <a:pPr indent="508000" algn="ctr" rtl="0" eaLnBrk="0" fontAlgn="auto"/>
            <a:r>
              <a:rPr lang="en-US" altLang="en-US" sz="3200" b="1" dirty="0">
                <a:latin typeface="华文新魏" panose="02010800040101010101" charset="-122"/>
                <a:ea typeface="华文新魏" panose="02010800040101010101" charset="-122"/>
                <a:cs typeface="华文新魏" panose="02010800040101010101" charset="-122"/>
              </a:rPr>
              <a:t>编制情况简介</a:t>
            </a:r>
            <a:endParaRPr lang="en-US" altLang="en-US" sz="3200" b="1" dirty="0">
              <a:latin typeface="华文新魏" panose="02010800040101010101" charset="-122"/>
              <a:ea typeface="华文新魏" panose="02010800040101010101" charset="-122"/>
              <a:cs typeface="华文新魏" panose="02010800040101010101" charset="-122"/>
            </a:endParaRPr>
          </a:p>
          <a:p>
            <a:pPr indent="508000" algn="l" rtl="0" eaLnBrk="0" fontAlgn="auto">
              <a:extLst>
                <a:ext uri="{35155182-B16C-46BC-9424-99874614C6A1}">
                  <wpsdc:indentchars xmlns:wpsdc="http://www.wps.cn/officeDocument/2017/drawingmlCustomData" val="200" checksum="282533468"/>
                </a:ext>
              </a:extLst>
            </a:pPr>
            <a:endParaRPr lang="en-US" altLang="en-US" sz="2000" dirty="0">
              <a:latin typeface="华文新魏" panose="02010800040101010101" charset="-122"/>
              <a:ea typeface="华文新魏" panose="02010800040101010101" charset="-122"/>
              <a:cs typeface="华文新魏" panose="02010800040101010101" charset="-122"/>
            </a:endParaRPr>
          </a:p>
          <a:p>
            <a:pPr indent="508000" eaLnBrk="0"/>
            <a:r>
              <a:rPr lang="zh-CN" altLang="en-US" sz="2400" dirty="0">
                <a:latin typeface="华文新魏" panose="02010800040101010101" charset="-122"/>
                <a:ea typeface="华文新魏" panose="02010800040101010101" charset="-122"/>
                <a:cs typeface="华文新魏" panose="02010800040101010101" charset="-122"/>
              </a:rPr>
              <a:t>为贯彻落实市委五届五次全会作出的支持达州高新区认定省级化工园区、加快创建国家高新区的战略决策部署，</a:t>
            </a:r>
            <a:r>
              <a:rPr lang="zh-CN" altLang="zh-CN" sz="2400" dirty="0">
                <a:latin typeface="华文新魏" panose="02010800040101010101" charset="-122"/>
                <a:ea typeface="华文新魏" panose="02010800040101010101" charset="-122"/>
                <a:cs typeface="华文新魏" panose="02010800040101010101" charset="-122"/>
              </a:rPr>
              <a:t>市自然资源和规划局会同达州高新区管委会在前期编制的高新区总体规划、产业发展规划</a:t>
            </a:r>
            <a:r>
              <a:rPr lang="zh-CN" altLang="en-US" sz="2400" dirty="0">
                <a:latin typeface="华文新魏" panose="02010800040101010101" charset="-122"/>
                <a:ea typeface="华文新魏" panose="02010800040101010101" charset="-122"/>
                <a:cs typeface="华文新魏" panose="02010800040101010101" charset="-122"/>
              </a:rPr>
              <a:t>基础上，对</a:t>
            </a:r>
            <a:r>
              <a:rPr lang="zh-CN" altLang="zh-CN" sz="2400" dirty="0">
                <a:latin typeface="华文新魏" panose="02010800040101010101" charset="-122"/>
                <a:ea typeface="华文新魏" panose="02010800040101010101" charset="-122"/>
                <a:cs typeface="华文新魏" panose="02010800040101010101" charset="-122"/>
              </a:rPr>
              <a:t>原达州经开区核心区控制性详细规划、堰坝数字经济产业园控制性详细规划、高铁片区控制性详细规划</a:t>
            </a:r>
            <a:r>
              <a:rPr lang="zh-CN" altLang="en-US" sz="2400" dirty="0">
                <a:latin typeface="华文新魏" panose="02010800040101010101" charset="-122"/>
                <a:ea typeface="华文新魏" panose="02010800040101010101" charset="-122"/>
                <a:cs typeface="华文新魏" panose="02010800040101010101" charset="-122"/>
              </a:rPr>
              <a:t>进行整合梳理</a:t>
            </a:r>
            <a:r>
              <a:rPr lang="zh-CN" altLang="zh-CN" sz="2400" dirty="0">
                <a:latin typeface="华文新魏" panose="02010800040101010101" charset="-122"/>
                <a:ea typeface="华文新魏" panose="02010800040101010101" charset="-122"/>
                <a:cs typeface="华文新魏" panose="02010800040101010101" charset="-122"/>
              </a:rPr>
              <a:t>，结合</a:t>
            </a:r>
            <a:r>
              <a:rPr lang="en-US" altLang="zh-CN" sz="2400" dirty="0">
                <a:latin typeface="华文新魏" panose="02010800040101010101" charset="-122"/>
                <a:ea typeface="华文新魏" panose="02010800040101010101" charset="-122"/>
                <a:cs typeface="华文新魏" panose="02010800040101010101" charset="-122"/>
              </a:rPr>
              <a:t>2022</a:t>
            </a:r>
            <a:r>
              <a:rPr lang="zh-CN" altLang="zh-CN" sz="2400" dirty="0">
                <a:latin typeface="华文新魏" panose="02010800040101010101" charset="-122"/>
                <a:ea typeface="华文新魏" panose="02010800040101010101" charset="-122"/>
                <a:cs typeface="华文新魏" panose="02010800040101010101" charset="-122"/>
              </a:rPr>
              <a:t>年</a:t>
            </a:r>
            <a:r>
              <a:rPr lang="en-US" altLang="zh-CN" sz="2400" dirty="0">
                <a:latin typeface="华文新魏" panose="02010800040101010101" charset="-122"/>
                <a:ea typeface="华文新魏" panose="02010800040101010101" charset="-122"/>
                <a:cs typeface="华文新魏" panose="02010800040101010101" charset="-122"/>
              </a:rPr>
              <a:t>11</a:t>
            </a:r>
            <a:r>
              <a:rPr lang="zh-CN" altLang="zh-CN" sz="2400" dirty="0">
                <a:latin typeface="华文新魏" panose="02010800040101010101" charset="-122"/>
                <a:ea typeface="华文新魏" panose="02010800040101010101" charset="-122"/>
                <a:cs typeface="华文新魏" panose="02010800040101010101" charset="-122"/>
              </a:rPr>
              <a:t>月批复的“三区三线”划定成果</a:t>
            </a:r>
            <a:r>
              <a:rPr lang="zh-CN" altLang="en-US" sz="2400" dirty="0">
                <a:latin typeface="华文新魏" panose="02010800040101010101" charset="-122"/>
                <a:ea typeface="华文新魏" panose="02010800040101010101" charset="-122"/>
                <a:cs typeface="华文新魏" panose="02010800040101010101" charset="-122"/>
              </a:rPr>
              <a:t>和在编国土空间总体规划</a:t>
            </a:r>
            <a:r>
              <a:rPr lang="zh-CN" altLang="zh-CN" sz="2400" dirty="0">
                <a:latin typeface="华文新魏" panose="02010800040101010101" charset="-122"/>
                <a:ea typeface="华文新魏" panose="02010800040101010101" charset="-122"/>
                <a:cs typeface="华文新魏" panose="02010800040101010101" charset="-122"/>
              </a:rPr>
              <a:t>，编制了达州高新区核心区控制性详细规划、斌郎化工园区控制性详细规划</a:t>
            </a:r>
            <a:r>
              <a:rPr lang="zh-CN" altLang="en-US" sz="2400" dirty="0">
                <a:latin typeface="华文新魏" panose="02010800040101010101" charset="-122"/>
                <a:ea typeface="华文新魏" panose="02010800040101010101" charset="-122"/>
                <a:cs typeface="华文新魏" panose="02010800040101010101" charset="-122"/>
              </a:rPr>
              <a:t>。</a:t>
            </a:r>
            <a:endParaRPr lang="en-US" altLang="zh-CN" sz="2400" dirty="0">
              <a:latin typeface="华文新魏" panose="02010800040101010101" charset="-122"/>
              <a:ea typeface="华文新魏" panose="02010800040101010101" charset="-122"/>
              <a:cs typeface="华文新魏" panose="02010800040101010101" charset="-122"/>
            </a:endParaRPr>
          </a:p>
          <a:p>
            <a:pPr indent="508000" eaLnBrk="0"/>
            <a:r>
              <a:rPr lang="zh-CN" altLang="en-US" sz="2400" dirty="0">
                <a:latin typeface="华文新魏" panose="02010800040101010101" charset="-122"/>
                <a:ea typeface="华文新魏" panose="02010800040101010101" charset="-122"/>
                <a:cs typeface="华文新魏" panose="02010800040101010101" charset="-122"/>
              </a:rPr>
              <a:t>达州高新区位于达州</a:t>
            </a:r>
            <a:r>
              <a:rPr lang="zh-CN" altLang="en-US" sz="2400" dirty="0" smtClean="0">
                <a:latin typeface="华文新魏" panose="02010800040101010101" charset="-122"/>
                <a:ea typeface="华文新魏" panose="02010800040101010101" charset="-122"/>
                <a:cs typeface="华文新魏" panose="02010800040101010101" charset="-122"/>
              </a:rPr>
              <a:t>市城区南</a:t>
            </a:r>
            <a:r>
              <a:rPr lang="zh-CN" altLang="en-US" sz="2400" dirty="0">
                <a:latin typeface="华文新魏" panose="02010800040101010101" charset="-122"/>
                <a:ea typeface="华文新魏" panose="02010800040101010101" charset="-122"/>
                <a:cs typeface="华文新魏" panose="02010800040101010101" charset="-122"/>
              </a:rPr>
              <a:t>部，其核心区规划范围</a:t>
            </a:r>
            <a:r>
              <a:rPr lang="en-US" altLang="en-US" sz="2400" dirty="0">
                <a:latin typeface="华文新魏" panose="02010800040101010101" charset="-122"/>
                <a:ea typeface="华文新魏" panose="02010800040101010101" charset="-122"/>
                <a:cs typeface="华文新魏" panose="02010800040101010101" charset="-122"/>
              </a:rPr>
              <a:t>北接长田片区，东临达渝高速，西以州河为界，南以营达高速为界，总规划面积约5.7平方公里。规划</a:t>
            </a:r>
            <a:r>
              <a:rPr lang="zh-CN" altLang="en-US" sz="2400" dirty="0">
                <a:latin typeface="华文新魏" panose="02010800040101010101" charset="-122"/>
                <a:ea typeface="华文新魏" panose="02010800040101010101" charset="-122"/>
                <a:cs typeface="华文新魏" panose="02010800040101010101" charset="-122"/>
              </a:rPr>
              <a:t>总体</a:t>
            </a:r>
            <a:r>
              <a:rPr lang="en-US" altLang="en-US" sz="2400" dirty="0">
                <a:latin typeface="华文新魏" panose="02010800040101010101" charset="-122"/>
                <a:ea typeface="华文新魏" panose="02010800040101010101" charset="-122"/>
                <a:cs typeface="华文新魏" panose="02010800040101010101" charset="-122"/>
              </a:rPr>
              <a:t>定位：立足达州高新区独特的区位、资源、产业等优势，围绕数字经济与电子信息产业园区、新材料与新能源产业片区及高铁产业新城片区，力争将达州高新技术产业园区核心区建设为培育和发展面向未来的战略性新兴产业，建立西部数字经济协同发展创新示范区，构建完善的高铁枢纽经济体系，创立产城融合发展的新区典范，打造西部高新技术产业集聚新高地，万达开区域创新中心主引擎。</a:t>
            </a:r>
            <a:endParaRPr lang="en-US" altLang="en-US" sz="2400" dirty="0">
              <a:latin typeface="华文新魏" panose="02010800040101010101" charset="-122"/>
              <a:ea typeface="华文新魏" panose="02010800040101010101" charset="-122"/>
              <a:cs typeface="华文新魏" panose="02010800040101010101" charset="-122"/>
            </a:endParaRPr>
          </a:p>
          <a:p>
            <a:r>
              <a:rPr lang="zh-CN" altLang="en-US" sz="2400" dirty="0">
                <a:latin typeface="华文新魏" panose="02010800040101010101" charset="-122"/>
                <a:ea typeface="华文新魏" panose="02010800040101010101" charset="-122"/>
                <a:cs typeface="华文新魏" panose="02010800040101010101" charset="-122"/>
              </a:rPr>
              <a:t>       斌郎化工园区规划范围</a:t>
            </a:r>
            <a:r>
              <a:rPr lang="zh-CN" altLang="zh-CN" sz="2400" dirty="0">
                <a:latin typeface="华文新魏" panose="02010800040101010101" charset="-122"/>
                <a:ea typeface="华文新魏" panose="02010800040101010101" charset="-122"/>
                <a:cs typeface="华文新魏" panose="02010800040101010101" charset="-122"/>
              </a:rPr>
              <a:t>东至王家梁，西临洲河，北抵达州绕城公路，南达马坪路，规划总面积为545.76公顷。规划产业定位：以良好的区位、便捷的交通为依托，锂钾资源、天然气资源和硫资源为优势</a:t>
            </a:r>
            <a:r>
              <a:rPr lang="zh-CN" altLang="en-US" sz="2400" dirty="0">
                <a:latin typeface="华文新魏" panose="02010800040101010101" charset="-122"/>
                <a:ea typeface="华文新魏" panose="02010800040101010101" charset="-122"/>
                <a:cs typeface="华文新魏" panose="02010800040101010101" charset="-122"/>
              </a:rPr>
              <a:t>，</a:t>
            </a:r>
            <a:r>
              <a:rPr lang="zh-CN" altLang="zh-CN" sz="2400" dirty="0">
                <a:latin typeface="华文新魏" panose="02010800040101010101" charset="-122"/>
                <a:ea typeface="华文新魏" panose="02010800040101010101" charset="-122"/>
                <a:cs typeface="华文新魏" panose="02010800040101010101" charset="-122"/>
              </a:rPr>
              <a:t>“成渝双城经济圈”、万达开川渝统筹发展示范区建设为契机，现有产业为基础，培育天然气化工、锂电新能源与新材料一体化产业链，打造产业链上下游绿色循环发展的化工园区。</a:t>
            </a:r>
            <a:endParaRPr lang="zh-CN" altLang="zh-CN" sz="2400" dirty="0">
              <a:latin typeface="华文新魏" panose="02010800040101010101" charset="-122"/>
              <a:ea typeface="华文新魏" panose="02010800040101010101" charset="-122"/>
              <a:cs typeface="华文新魏" panose="02010800040101010101" charset="-122"/>
            </a:endParaRPr>
          </a:p>
          <a:p>
            <a:pPr indent="508000" eaLnBrk="0"/>
            <a:r>
              <a:rPr lang="zh-CN" altLang="en-US" sz="2400" dirty="0">
                <a:latin typeface="华文新魏" panose="02010800040101010101" charset="-122"/>
                <a:ea typeface="华文新魏" panose="02010800040101010101" charset="-122"/>
                <a:cs typeface="华文新魏" panose="02010800040101010101" charset="-122"/>
              </a:rPr>
              <a:t>该规划方案经多次专家会审，</a:t>
            </a:r>
            <a:r>
              <a:rPr lang="en-US" altLang="en-US" sz="2400" dirty="0">
                <a:latin typeface="华文新魏" panose="02010800040101010101" charset="-122"/>
                <a:ea typeface="华文新魏" panose="02010800040101010101" charset="-122"/>
                <a:cs typeface="华文新魏" panose="02010800040101010101" charset="-122"/>
              </a:rPr>
              <a:t>于2023年3月经达州市国土空间规划委员会第十一次常务会审议通过。规划编制单位按照市规委会审议意见对规划方案进行了修改完善，现将规划方案向广大市民公示，公示期为三十天，望广大市民多提宝贵意见。</a:t>
            </a:r>
            <a:endParaRPr lang="en-US" altLang="en-US" sz="2400" dirty="0">
              <a:latin typeface="华文新魏" panose="02010800040101010101" charset="-122"/>
              <a:ea typeface="华文新魏" panose="02010800040101010101" charset="-122"/>
              <a:cs typeface="华文新魏" panose="02010800040101010101" charset="-122"/>
            </a:endParaRPr>
          </a:p>
          <a:p>
            <a:pPr indent="508000" algn="l" rtl="0" eaLnBrk="0" fontAlgn="auto"/>
            <a:endParaRPr lang="en-US" altLang="en-US" sz="1000" dirty="0">
              <a:latin typeface="华文新魏" panose="02010800040101010101" charset="-122"/>
              <a:ea typeface="华文新魏" panose="02010800040101010101" charset="-122"/>
              <a:cs typeface="华文新魏" panose="02010800040101010101" charset="-122"/>
            </a:endParaRPr>
          </a:p>
          <a:p>
            <a:pPr indent="508000" algn="l" rtl="0" eaLnBrk="0" fontAlgn="auto"/>
            <a:r>
              <a:rPr lang="en-US" altLang="en-US" sz="2400" dirty="0">
                <a:latin typeface="华文新魏" panose="02010800040101010101" charset="-122"/>
                <a:ea typeface="华文新魏" panose="02010800040101010101" charset="-122"/>
                <a:cs typeface="华文新魏" panose="02010800040101010101" charset="-122"/>
              </a:rPr>
              <a:t>公示地点</a:t>
            </a:r>
            <a:r>
              <a:rPr lang="zh-CN" altLang="en-US" sz="2400" dirty="0">
                <a:latin typeface="华文新魏" panose="02010800040101010101" charset="-122"/>
                <a:ea typeface="华文新魏" panose="02010800040101010101" charset="-122"/>
                <a:cs typeface="华文新魏" panose="02010800040101010101" charset="-122"/>
              </a:rPr>
              <a:t>：</a:t>
            </a:r>
            <a:r>
              <a:rPr lang="en-US" altLang="en-US" sz="2400" dirty="0">
                <a:latin typeface="华文新魏" panose="02010800040101010101" charset="-122"/>
                <a:ea typeface="华文新魏" panose="02010800040101010101" charset="-122"/>
                <a:cs typeface="华文新魏" panose="02010800040101010101" charset="-122"/>
              </a:rPr>
              <a:t>达州市政府门户网站，达州市自然资源和现划局官网，达州市城市规划馆内</a:t>
            </a:r>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，高新区管委会。</a:t>
            </a:r>
            <a:endParaRPr lang="en-US" altLang="en-US" sz="2400" dirty="0">
              <a:latin typeface="华文新魏" panose="02010800040101010101" charset="-122"/>
              <a:ea typeface="华文新魏" panose="02010800040101010101" charset="-122"/>
              <a:cs typeface="华文新魏" panose="02010800040101010101" charset="-122"/>
            </a:endParaRPr>
          </a:p>
          <a:p>
            <a:pPr indent="508000" algn="l" rtl="0" eaLnBrk="0" fontAlgn="auto"/>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公示时间</a:t>
            </a:r>
            <a:r>
              <a:rPr lang="zh-CN" altLang="en-US" sz="2400" dirty="0">
                <a:solidFill>
                  <a:srgbClr val="FF0000"/>
                </a:solidFill>
                <a:latin typeface="华文新魏" panose="02010800040101010101" charset="-122"/>
                <a:ea typeface="华文新魏" panose="02010800040101010101" charset="-122"/>
                <a:cs typeface="华文新魏" panose="02010800040101010101" charset="-122"/>
              </a:rPr>
              <a:t>：</a:t>
            </a:r>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2023年4月27日至2023年5月27日</a:t>
            </a:r>
            <a:endParaRPr lang="en-US" altLang="en-US" sz="2400" dirty="0">
              <a:solidFill>
                <a:srgbClr val="FF0000"/>
              </a:solidFill>
              <a:latin typeface="华文新魏" panose="02010800040101010101" charset="-122"/>
              <a:ea typeface="华文新魏" panose="02010800040101010101" charset="-122"/>
              <a:cs typeface="华文新魏" panose="02010800040101010101" charset="-122"/>
            </a:endParaRPr>
          </a:p>
          <a:p>
            <a:pPr indent="508000" algn="l" rtl="0" eaLnBrk="0" fontAlgn="auto"/>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联系人</a:t>
            </a:r>
            <a:r>
              <a:rPr lang="zh-CN" altLang="en-US" sz="2400" dirty="0">
                <a:solidFill>
                  <a:srgbClr val="FF0000"/>
                </a:solidFill>
                <a:latin typeface="华文新魏" panose="02010800040101010101" charset="-122"/>
                <a:ea typeface="华文新魏" panose="02010800040101010101" charset="-122"/>
                <a:cs typeface="华文新魏" panose="02010800040101010101" charset="-122"/>
              </a:rPr>
              <a:t>：</a:t>
            </a:r>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张先生</a:t>
            </a:r>
            <a:r>
              <a:rPr lang="zh-CN" altLang="en-US" sz="2400" dirty="0">
                <a:solidFill>
                  <a:srgbClr val="FF0000"/>
                </a:solidFill>
                <a:latin typeface="华文新魏" panose="02010800040101010101" charset="-122"/>
                <a:ea typeface="华文新魏" panose="02010800040101010101" charset="-122"/>
                <a:cs typeface="华文新魏" panose="02010800040101010101" charset="-122"/>
              </a:rPr>
              <a:t>；</a:t>
            </a:r>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电话</a:t>
            </a:r>
            <a:r>
              <a:rPr lang="zh-CN" altLang="en-US" sz="2400" dirty="0">
                <a:solidFill>
                  <a:srgbClr val="FF0000"/>
                </a:solidFill>
                <a:latin typeface="华文新魏" panose="02010800040101010101" charset="-122"/>
                <a:ea typeface="华文新魏" panose="02010800040101010101" charset="-122"/>
                <a:cs typeface="华文新魏" panose="02010800040101010101" charset="-122"/>
              </a:rPr>
              <a:t>：</a:t>
            </a:r>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 </a:t>
            </a:r>
            <a:r>
              <a:rPr lang="en-US" altLang="en-US" sz="2400" dirty="0" smtClean="0">
                <a:solidFill>
                  <a:srgbClr val="FF0000"/>
                </a:solidFill>
                <a:latin typeface="华文新魏" panose="02010800040101010101" charset="-122"/>
                <a:ea typeface="华文新魏" panose="02010800040101010101" charset="-122"/>
                <a:cs typeface="华文新魏" panose="02010800040101010101" charset="-122"/>
              </a:rPr>
              <a:t>0818-2143757</a:t>
            </a:r>
            <a:endParaRPr lang="en-US" altLang="en-US" sz="2400" dirty="0" smtClean="0">
              <a:solidFill>
                <a:srgbClr val="FF0000"/>
              </a:solidFill>
              <a:latin typeface="华文新魏" panose="02010800040101010101" charset="-122"/>
              <a:ea typeface="华文新魏" panose="02010800040101010101" charset="-122"/>
              <a:cs typeface="华文新魏" panose="02010800040101010101" charset="-122"/>
            </a:endParaRPr>
          </a:p>
          <a:p>
            <a:pPr indent="508000" algn="l" rtl="0" eaLnBrk="0" fontAlgn="auto"/>
            <a:endParaRPr lang="en-US" altLang="en-US" sz="1000" dirty="0">
              <a:latin typeface="华文新魏" panose="02010800040101010101" charset="-122"/>
              <a:ea typeface="华文新魏" panose="02010800040101010101" charset="-122"/>
              <a:cs typeface="华文新魏" panose="02010800040101010101" charset="-122"/>
            </a:endParaRPr>
          </a:p>
          <a:p>
            <a:pPr indent="508000" algn="r" rtl="0" eaLnBrk="0" fontAlgn="auto"/>
            <a:r>
              <a:rPr lang="en-US" altLang="en-US" sz="2400" dirty="0">
                <a:latin typeface="华文新魏" panose="02010800040101010101" charset="-122"/>
                <a:ea typeface="华文新魏" panose="02010800040101010101" charset="-122"/>
                <a:cs typeface="华文新魏" panose="02010800040101010101" charset="-122"/>
              </a:rPr>
              <a:t> 达州市自然资源和规划局</a:t>
            </a:r>
            <a:endParaRPr lang="en-US" altLang="en-US" sz="2400" dirty="0">
              <a:latin typeface="华文新魏" panose="02010800040101010101" charset="-122"/>
              <a:ea typeface="华文新魏" panose="02010800040101010101" charset="-122"/>
              <a:cs typeface="华文新魏" panose="02010800040101010101" charset="-122"/>
            </a:endParaRPr>
          </a:p>
          <a:p>
            <a:pPr indent="508000" algn="r" rtl="0" eaLnBrk="0" fontAlgn="auto"/>
            <a:r>
              <a:rPr lang="en-US" altLang="en-US" sz="2400" dirty="0">
                <a:solidFill>
                  <a:srgbClr val="FF0000"/>
                </a:solidFill>
                <a:latin typeface="华文新魏" panose="02010800040101010101" charset="-122"/>
                <a:ea typeface="华文新魏" panose="02010800040101010101" charset="-122"/>
                <a:cs typeface="华文新魏" panose="02010800040101010101" charset="-122"/>
              </a:rPr>
              <a:t>2023年4月27日</a:t>
            </a:r>
            <a:endParaRPr lang="en-US" altLang="en-US" sz="2400" dirty="0">
              <a:solidFill>
                <a:srgbClr val="FF0000"/>
              </a:solidFill>
              <a:latin typeface="华文新魏" panose="02010800040101010101" charset="-122"/>
              <a:ea typeface="华文新魏" panose="02010800040101010101" charset="-122"/>
              <a:cs typeface="华文新魏" panose="02010800040101010101" charset="-122"/>
            </a:endParaRPr>
          </a:p>
        </p:txBody>
      </p:sp>
      <p:sp>
        <p:nvSpPr>
          <p:cNvPr id="433" name="矩形 432"/>
          <p:cNvSpPr/>
          <p:nvPr/>
        </p:nvSpPr>
        <p:spPr>
          <a:xfrm>
            <a:off x="10417810" y="2248535"/>
            <a:ext cx="40434895" cy="12874625"/>
          </a:xfrm>
          <a:prstGeom prst="rect">
            <a:avLst/>
          </a:prstGeom>
          <a:noFill/>
          <a:ln w="889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文本框 445"/>
          <p:cNvSpPr txBox="true"/>
          <p:nvPr>
            <p:custDataLst>
              <p:tags r:id="rId6"/>
            </p:custDataLst>
          </p:nvPr>
        </p:nvSpPr>
        <p:spPr>
          <a:xfrm>
            <a:off x="13350003" y="14615160"/>
            <a:ext cx="4464000" cy="521970"/>
          </a:xfrm>
          <a:prstGeom prst="rect">
            <a:avLst/>
          </a:prstGeom>
          <a:noFill/>
        </p:spPr>
        <p:txBody>
          <a:bodyPr wrap="square" rtlCol="0" anchor="t">
            <a:spAutoFit/>
          </a:bodyPr>
          <a:lstStyle/>
          <a:p>
            <a:pPr lvl="0" algn="l">
              <a:buClrTx/>
              <a:buSzTx/>
              <a:buFontTx/>
            </a:pPr>
            <a:r>
              <a:rPr lang="zh-CN" altLang="en-US" sz="2800" b="1">
                <a:latin typeface="微软雅黑" panose="020B0503020204020204" charset="-122"/>
                <a:ea typeface="微软雅黑" panose="020B0503020204020204" charset="-122"/>
                <a:sym typeface="+mn-ea"/>
              </a:rPr>
              <a:t>规划区在高新区位置关系图</a:t>
            </a:r>
            <a:endParaRPr lang="zh-CN" altLang="en-US" sz="2800" b="1">
              <a:latin typeface="微软雅黑" panose="020B0503020204020204" charset="-122"/>
              <a:ea typeface="微软雅黑" panose="020B0503020204020204" charset="-122"/>
              <a:sym typeface="+mn-ea"/>
            </a:endParaRPr>
          </a:p>
        </p:txBody>
      </p:sp>
      <p:pic>
        <p:nvPicPr>
          <p:cNvPr id="438" name="图片 437" descr="5功能结构规划图"/>
          <p:cNvPicPr>
            <a:picLocks noChangeAspect="true"/>
          </p:cNvPicPr>
          <p:nvPr/>
        </p:nvPicPr>
        <p:blipFill>
          <a:blip r:embed="rId7"/>
          <a:srcRect l="1324" t="1601" r="1100" b="14490"/>
          <a:stretch>
            <a:fillRect/>
          </a:stretch>
        </p:blipFill>
        <p:spPr>
          <a:xfrm>
            <a:off x="32489140" y="2472690"/>
            <a:ext cx="11642208" cy="12204000"/>
          </a:xfrm>
          <a:prstGeom prst="rect">
            <a:avLst/>
          </a:prstGeom>
        </p:spPr>
      </p:pic>
      <p:sp>
        <p:nvSpPr>
          <p:cNvPr id="451" name="文本框 450"/>
          <p:cNvSpPr txBox="true"/>
          <p:nvPr>
            <p:custDataLst>
              <p:tags r:id="rId8"/>
            </p:custDataLst>
          </p:nvPr>
        </p:nvSpPr>
        <p:spPr>
          <a:xfrm>
            <a:off x="36960244" y="14615160"/>
            <a:ext cx="2700000" cy="521970"/>
          </a:xfrm>
          <a:prstGeom prst="rect">
            <a:avLst/>
          </a:prstGeom>
          <a:noFill/>
        </p:spPr>
        <p:txBody>
          <a:bodyPr wrap="square" rtlCol="0" anchor="t">
            <a:spAutoFit/>
          </a:bodyPr>
          <a:lstStyle/>
          <a:p>
            <a:pPr algn="l"/>
            <a:r>
              <a:rPr lang="zh-CN" altLang="en-US" sz="2800" b="1">
                <a:latin typeface="微软雅黑" panose="020B0503020204020204" charset="-122"/>
                <a:ea typeface="微软雅黑" panose="020B0503020204020204" charset="-122"/>
              </a:rPr>
              <a:t>功能结构规划图</a:t>
            </a:r>
            <a:endParaRPr lang="zh-CN" altLang="en-US" sz="2800" b="1">
              <a:latin typeface="微软雅黑" panose="020B0503020204020204" charset="-122"/>
              <a:ea typeface="微软雅黑" panose="020B0503020204020204" charset="-122"/>
            </a:endParaRPr>
          </a:p>
        </p:txBody>
      </p:sp>
      <p:pic>
        <p:nvPicPr>
          <p:cNvPr id="20" name="图片 19" descr="1680851795572副本"/>
          <p:cNvPicPr>
            <a:picLocks noChangeAspect="true"/>
          </p:cNvPicPr>
          <p:nvPr/>
        </p:nvPicPr>
        <p:blipFill>
          <a:blip r:embed="rId9"/>
          <a:srcRect l="2964"/>
          <a:stretch>
            <a:fillRect/>
          </a:stretch>
        </p:blipFill>
        <p:spPr>
          <a:xfrm>
            <a:off x="32508190" y="2566670"/>
            <a:ext cx="3366722" cy="1188000"/>
          </a:xfrm>
          <a:prstGeom prst="rect">
            <a:avLst/>
          </a:prstGeom>
        </p:spPr>
      </p:pic>
      <p:pic>
        <p:nvPicPr>
          <p:cNvPr id="24" name="图片 23" descr="未标题-1"/>
          <p:cNvPicPr>
            <a:picLocks noChangeAspect="true"/>
          </p:cNvPicPr>
          <p:nvPr>
            <p:custDataLst>
              <p:tags r:id="rId10"/>
            </p:custDataLst>
          </p:nvPr>
        </p:nvPicPr>
        <p:blipFill>
          <a:blip r:embed="rId11"/>
          <a:stretch>
            <a:fillRect/>
          </a:stretch>
        </p:blipFill>
        <p:spPr>
          <a:xfrm>
            <a:off x="42430065" y="2456815"/>
            <a:ext cx="1716702" cy="1188000"/>
          </a:xfrm>
          <a:prstGeom prst="rect">
            <a:avLst/>
          </a:prstGeom>
        </p:spPr>
      </p:pic>
      <p:grpSp>
        <p:nvGrpSpPr>
          <p:cNvPr id="18" name="组合 17"/>
          <p:cNvGrpSpPr>
            <a:grpSpLocks noChangeAspect="true"/>
          </p:cNvGrpSpPr>
          <p:nvPr/>
        </p:nvGrpSpPr>
        <p:grpSpPr>
          <a:xfrm>
            <a:off x="20584795" y="2493010"/>
            <a:ext cx="2851945" cy="2376000"/>
            <a:chOff x="34429" y="4794"/>
            <a:chExt cx="6124" cy="5102"/>
          </a:xfrm>
        </p:grpSpPr>
        <p:pic>
          <p:nvPicPr>
            <p:cNvPr id="15" name="图片 14" descr="4用地布局规划图大范围-Model"/>
            <p:cNvPicPr>
              <a:picLocks noChangeAspect="true"/>
            </p:cNvPicPr>
            <p:nvPr/>
          </p:nvPicPr>
          <p:blipFill>
            <a:blip r:embed="rId12"/>
            <a:srcRect l="4804" t="79945" r="62291" b="9738"/>
            <a:stretch>
              <a:fillRect/>
            </a:stretch>
          </p:blipFill>
          <p:spPr>
            <a:xfrm>
              <a:off x="34429" y="4794"/>
              <a:ext cx="6124" cy="2714"/>
            </a:xfrm>
            <a:prstGeom prst="rect">
              <a:avLst/>
            </a:prstGeom>
          </p:spPr>
        </p:pic>
        <p:pic>
          <p:nvPicPr>
            <p:cNvPr id="16" name="图片 15" descr="4用地布局规划图大范围-Model"/>
            <p:cNvPicPr>
              <a:picLocks noChangeAspect="true"/>
            </p:cNvPicPr>
            <p:nvPr>
              <p:custDataLst>
                <p:tags r:id="rId13"/>
              </p:custDataLst>
            </p:nvPr>
          </p:nvPicPr>
          <p:blipFill>
            <a:blip r:embed="rId12"/>
            <a:srcRect l="37709" t="79945" r="48702" b="9738"/>
            <a:stretch>
              <a:fillRect/>
            </a:stretch>
          </p:blipFill>
          <p:spPr>
            <a:xfrm>
              <a:off x="35545" y="7204"/>
              <a:ext cx="2508" cy="2692"/>
            </a:xfrm>
            <a:prstGeom prst="rect">
              <a:avLst/>
            </a:prstGeom>
          </p:spPr>
        </p:pic>
        <p:pic>
          <p:nvPicPr>
            <p:cNvPr id="17" name="图片 16" descr="4用地布局规划图大范围-Model"/>
            <p:cNvPicPr>
              <a:picLocks noChangeAspect="true"/>
            </p:cNvPicPr>
            <p:nvPr>
              <p:custDataLst>
                <p:tags r:id="rId14"/>
              </p:custDataLst>
            </p:nvPr>
          </p:nvPicPr>
          <p:blipFill>
            <a:blip r:embed="rId12"/>
            <a:srcRect l="51932" t="79945" r="35672" b="9738"/>
            <a:stretch>
              <a:fillRect/>
            </a:stretch>
          </p:blipFill>
          <p:spPr>
            <a:xfrm>
              <a:off x="38008" y="7175"/>
              <a:ext cx="2288" cy="2692"/>
            </a:xfrm>
            <a:prstGeom prst="rect">
              <a:avLst/>
            </a:prstGeom>
          </p:spPr>
        </p:pic>
      </p:grpSp>
      <p:pic>
        <p:nvPicPr>
          <p:cNvPr id="23" name="图片 22" descr="未标题-1"/>
          <p:cNvPicPr>
            <a:picLocks noChangeAspect="true"/>
          </p:cNvPicPr>
          <p:nvPr/>
        </p:nvPicPr>
        <p:blipFill>
          <a:blip r:embed="rId11"/>
          <a:stretch>
            <a:fillRect/>
          </a:stretch>
        </p:blipFill>
        <p:spPr>
          <a:xfrm>
            <a:off x="30438725" y="2456815"/>
            <a:ext cx="1716702" cy="1188000"/>
          </a:xfrm>
          <a:prstGeom prst="rect">
            <a:avLst/>
          </a:prstGeom>
        </p:spPr>
      </p:pic>
      <p:sp>
        <p:nvSpPr>
          <p:cNvPr id="452" name="文本框 451"/>
          <p:cNvSpPr txBox="true"/>
          <p:nvPr>
            <p:custDataLst>
              <p:tags r:id="rId15"/>
            </p:custDataLst>
          </p:nvPr>
        </p:nvSpPr>
        <p:spPr>
          <a:xfrm>
            <a:off x="44348718" y="3384550"/>
            <a:ext cx="597535" cy="3969385"/>
          </a:xfrm>
          <a:prstGeom prst="rect">
            <a:avLst/>
          </a:prstGeom>
          <a:noFill/>
        </p:spPr>
        <p:txBody>
          <a:bodyPr wrap="square" rtlCol="0" anchor="t">
            <a:spAutoFit/>
          </a:bodyPr>
          <a:lstStyle/>
          <a:p>
            <a:pPr algn="ctr"/>
            <a:r>
              <a:rPr lang="zh-CN" altLang="en-US" sz="2800" b="1">
                <a:latin typeface="微软雅黑" panose="020B0503020204020204" charset="-122"/>
                <a:ea typeface="微软雅黑" panose="020B0503020204020204" charset="-122"/>
              </a:rPr>
              <a:t>道路交通系统规划图</a:t>
            </a:r>
            <a:endParaRPr lang="zh-CN" altLang="en-US" sz="2800" b="1">
              <a:latin typeface="微软雅黑" panose="020B0503020204020204" charset="-122"/>
              <a:ea typeface="微软雅黑" panose="020B0503020204020204" charset="-122"/>
            </a:endParaRPr>
          </a:p>
        </p:txBody>
      </p:sp>
      <p:sp>
        <p:nvSpPr>
          <p:cNvPr id="453" name="文本框 452"/>
          <p:cNvSpPr txBox="true"/>
          <p:nvPr>
            <p:custDataLst>
              <p:tags r:id="rId16"/>
            </p:custDataLst>
          </p:nvPr>
        </p:nvSpPr>
        <p:spPr>
          <a:xfrm>
            <a:off x="44181395" y="10019030"/>
            <a:ext cx="932180" cy="3107690"/>
          </a:xfrm>
          <a:prstGeom prst="rect">
            <a:avLst/>
          </a:prstGeom>
          <a:noFill/>
        </p:spPr>
        <p:txBody>
          <a:bodyPr wrap="square" rtlCol="0" anchor="t">
            <a:spAutoFit/>
          </a:bodyPr>
          <a:lstStyle/>
          <a:p>
            <a:pPr algn="ctr"/>
            <a:r>
              <a:rPr lang="zh-CN" altLang="en-US" sz="2800" b="1">
                <a:latin typeface="微软雅黑" panose="020B0503020204020204" charset="-122"/>
                <a:ea typeface="微软雅黑" panose="020B0503020204020204" charset="-122"/>
              </a:rPr>
              <a:t>绿</a:t>
            </a:r>
            <a:endParaRPr lang="zh-CN" altLang="en-US" sz="2800" b="1">
              <a:latin typeface="微软雅黑" panose="020B0503020204020204" charset="-122"/>
              <a:ea typeface="微软雅黑" panose="020B0503020204020204" charset="-122"/>
            </a:endParaRPr>
          </a:p>
          <a:p>
            <a:pPr algn="ctr"/>
            <a:r>
              <a:rPr lang="zh-CN" altLang="en-US" sz="2800" b="1">
                <a:latin typeface="微软雅黑" panose="020B0503020204020204" charset="-122"/>
                <a:ea typeface="微软雅黑" panose="020B0503020204020204" charset="-122"/>
              </a:rPr>
              <a:t>地</a:t>
            </a:r>
            <a:endParaRPr lang="zh-CN" altLang="en-US" sz="2800" b="1">
              <a:latin typeface="微软雅黑" panose="020B0503020204020204" charset="-122"/>
              <a:ea typeface="微软雅黑" panose="020B0503020204020204" charset="-122"/>
            </a:endParaRPr>
          </a:p>
          <a:p>
            <a:pPr algn="ctr"/>
            <a:r>
              <a:rPr lang="zh-CN" altLang="en-US" sz="2800" b="1">
                <a:latin typeface="微软雅黑" panose="020B0503020204020204" charset="-122"/>
                <a:ea typeface="微软雅黑" panose="020B0503020204020204" charset="-122"/>
              </a:rPr>
              <a:t>系</a:t>
            </a:r>
            <a:endParaRPr lang="zh-CN" altLang="en-US" sz="2800" b="1">
              <a:latin typeface="微软雅黑" panose="020B0503020204020204" charset="-122"/>
              <a:ea typeface="微软雅黑" panose="020B0503020204020204" charset="-122"/>
            </a:endParaRPr>
          </a:p>
          <a:p>
            <a:pPr algn="ctr"/>
            <a:r>
              <a:rPr lang="zh-CN" altLang="en-US" sz="2800" b="1">
                <a:latin typeface="微软雅黑" panose="020B0503020204020204" charset="-122"/>
                <a:ea typeface="微软雅黑" panose="020B0503020204020204" charset="-122"/>
              </a:rPr>
              <a:t>统</a:t>
            </a:r>
            <a:endParaRPr lang="zh-CN" altLang="en-US" sz="2800" b="1">
              <a:latin typeface="微软雅黑" panose="020B0503020204020204" charset="-122"/>
              <a:ea typeface="微软雅黑" panose="020B0503020204020204" charset="-122"/>
            </a:endParaRPr>
          </a:p>
          <a:p>
            <a:pPr algn="ctr"/>
            <a:r>
              <a:rPr lang="zh-CN" altLang="en-US" sz="2800" b="1">
                <a:latin typeface="微软雅黑" panose="020B0503020204020204" charset="-122"/>
                <a:ea typeface="微软雅黑" panose="020B0503020204020204" charset="-122"/>
              </a:rPr>
              <a:t>规</a:t>
            </a:r>
            <a:endParaRPr lang="zh-CN" altLang="en-US" sz="2800" b="1">
              <a:latin typeface="微软雅黑" panose="020B0503020204020204" charset="-122"/>
              <a:ea typeface="微软雅黑" panose="020B0503020204020204" charset="-122"/>
            </a:endParaRPr>
          </a:p>
          <a:p>
            <a:pPr algn="ctr"/>
            <a:r>
              <a:rPr lang="zh-CN" altLang="en-US" sz="2800" b="1">
                <a:latin typeface="微软雅黑" panose="020B0503020204020204" charset="-122"/>
                <a:ea typeface="微软雅黑" panose="020B0503020204020204" charset="-122"/>
              </a:rPr>
              <a:t>划</a:t>
            </a:r>
            <a:endParaRPr lang="zh-CN" altLang="en-US" sz="2800" b="1">
              <a:latin typeface="微软雅黑" panose="020B0503020204020204" charset="-122"/>
              <a:ea typeface="微软雅黑" panose="020B0503020204020204" charset="-122"/>
            </a:endParaRPr>
          </a:p>
          <a:p>
            <a:pPr algn="ctr"/>
            <a:r>
              <a:rPr lang="zh-CN" altLang="en-US" sz="2800" b="1">
                <a:latin typeface="微软雅黑" panose="020B0503020204020204" charset="-122"/>
                <a:ea typeface="微软雅黑" panose="020B0503020204020204" charset="-122"/>
              </a:rPr>
              <a:t>图</a:t>
            </a:r>
            <a:endParaRPr lang="zh-CN" altLang="en-US" sz="2800" b="1">
              <a:latin typeface="微软雅黑" panose="020B0503020204020204" charset="-122"/>
              <a:ea typeface="微软雅黑" panose="020B0503020204020204" charset="-122"/>
            </a:endParaRPr>
          </a:p>
        </p:txBody>
      </p:sp>
      <p:grpSp>
        <p:nvGrpSpPr>
          <p:cNvPr id="5" name="组合 4"/>
          <p:cNvGrpSpPr/>
          <p:nvPr/>
        </p:nvGrpSpPr>
        <p:grpSpPr>
          <a:xfrm>
            <a:off x="44980860" y="2564765"/>
            <a:ext cx="5746750" cy="6144895"/>
            <a:chOff x="71363" y="3695"/>
            <a:chExt cx="8523" cy="9114"/>
          </a:xfrm>
        </p:grpSpPr>
        <p:pic>
          <p:nvPicPr>
            <p:cNvPr id="26" name="图片 25" descr="6道路交通系统规划图"/>
            <p:cNvPicPr>
              <a:picLocks noChangeAspect="true"/>
            </p:cNvPicPr>
            <p:nvPr/>
          </p:nvPicPr>
          <p:blipFill>
            <a:blip r:embed="rId17"/>
            <a:stretch>
              <a:fillRect/>
            </a:stretch>
          </p:blipFill>
          <p:spPr>
            <a:xfrm>
              <a:off x="71363" y="3741"/>
              <a:ext cx="8523" cy="9068"/>
            </a:xfrm>
            <a:prstGeom prst="rect">
              <a:avLst/>
            </a:prstGeom>
          </p:spPr>
        </p:pic>
        <p:pic>
          <p:nvPicPr>
            <p:cNvPr id="27" name="图片 26" descr="6道路交通系统规划图"/>
            <p:cNvPicPr>
              <a:picLocks noChangeAspect="true"/>
            </p:cNvPicPr>
            <p:nvPr/>
          </p:nvPicPr>
          <p:blipFill>
            <a:blip r:embed="rId18"/>
            <a:srcRect r="43601"/>
            <a:stretch>
              <a:fillRect/>
            </a:stretch>
          </p:blipFill>
          <p:spPr>
            <a:xfrm>
              <a:off x="71363" y="3695"/>
              <a:ext cx="1783" cy="931"/>
            </a:xfrm>
            <a:prstGeom prst="rect">
              <a:avLst/>
            </a:prstGeom>
          </p:spPr>
        </p:pic>
        <p:pic>
          <p:nvPicPr>
            <p:cNvPr id="30" name="图片 29" descr="6道路交通系统规划图"/>
            <p:cNvPicPr>
              <a:picLocks noChangeAspect="true"/>
            </p:cNvPicPr>
            <p:nvPr>
              <p:custDataLst>
                <p:tags r:id="rId19"/>
              </p:custDataLst>
            </p:nvPr>
          </p:nvPicPr>
          <p:blipFill>
            <a:blip r:embed="rId18"/>
            <a:srcRect l="62809" t="-10498"/>
            <a:stretch>
              <a:fillRect/>
            </a:stretch>
          </p:blipFill>
          <p:spPr>
            <a:xfrm>
              <a:off x="71742" y="4562"/>
              <a:ext cx="1175" cy="1029"/>
            </a:xfrm>
            <a:prstGeom prst="rect">
              <a:avLst/>
            </a:prstGeom>
          </p:spPr>
        </p:pic>
      </p:grpSp>
      <p:pic>
        <p:nvPicPr>
          <p:cNvPr id="28" name="图片 27" descr="未标题-1"/>
          <p:cNvPicPr>
            <a:picLocks noChangeAspect="true"/>
          </p:cNvPicPr>
          <p:nvPr>
            <p:custDataLst>
              <p:tags r:id="rId20"/>
            </p:custDataLst>
          </p:nvPr>
        </p:nvPicPr>
        <p:blipFill>
          <a:blip r:embed="rId11"/>
          <a:stretch>
            <a:fillRect/>
          </a:stretch>
        </p:blipFill>
        <p:spPr>
          <a:xfrm>
            <a:off x="49558575" y="2558415"/>
            <a:ext cx="1170940" cy="810260"/>
          </a:xfrm>
          <a:prstGeom prst="rect">
            <a:avLst/>
          </a:prstGeom>
        </p:spPr>
      </p:pic>
      <p:grpSp>
        <p:nvGrpSpPr>
          <p:cNvPr id="7" name="组合 6"/>
          <p:cNvGrpSpPr/>
          <p:nvPr/>
        </p:nvGrpSpPr>
        <p:grpSpPr>
          <a:xfrm>
            <a:off x="44952920" y="8847455"/>
            <a:ext cx="5776595" cy="6125888"/>
            <a:chOff x="71363" y="14539"/>
            <a:chExt cx="8526" cy="9041"/>
          </a:xfrm>
        </p:grpSpPr>
        <p:pic>
          <p:nvPicPr>
            <p:cNvPr id="29" name="图片 28" descr="7绿地系统规划图 拷贝"/>
            <p:cNvPicPr>
              <a:picLocks noChangeAspect="true"/>
            </p:cNvPicPr>
            <p:nvPr/>
          </p:nvPicPr>
          <p:blipFill>
            <a:blip r:embed="rId21"/>
            <a:stretch>
              <a:fillRect/>
            </a:stretch>
          </p:blipFill>
          <p:spPr>
            <a:xfrm>
              <a:off x="71363" y="14539"/>
              <a:ext cx="8526" cy="9041"/>
            </a:xfrm>
            <a:prstGeom prst="rect">
              <a:avLst/>
            </a:prstGeom>
          </p:spPr>
        </p:pic>
        <p:pic>
          <p:nvPicPr>
            <p:cNvPr id="31" name="图片 30" descr="7绿地系统规划图 拷贝"/>
            <p:cNvPicPr>
              <a:picLocks noChangeAspect="true"/>
            </p:cNvPicPr>
            <p:nvPr/>
          </p:nvPicPr>
          <p:blipFill>
            <a:blip r:embed="rId22"/>
            <a:srcRect r="45453"/>
            <a:stretch>
              <a:fillRect/>
            </a:stretch>
          </p:blipFill>
          <p:spPr>
            <a:xfrm>
              <a:off x="71363" y="14603"/>
              <a:ext cx="2230" cy="1328"/>
            </a:xfrm>
            <a:prstGeom prst="rect">
              <a:avLst/>
            </a:prstGeom>
          </p:spPr>
        </p:pic>
        <p:pic>
          <p:nvPicPr>
            <p:cNvPr id="32" name="图片 31" descr="7绿地系统规划图 拷贝"/>
            <p:cNvPicPr>
              <a:picLocks noChangeAspect="true"/>
            </p:cNvPicPr>
            <p:nvPr>
              <p:custDataLst>
                <p:tags r:id="rId23"/>
              </p:custDataLst>
            </p:nvPr>
          </p:nvPicPr>
          <p:blipFill>
            <a:blip r:embed="rId22"/>
            <a:srcRect l="66246"/>
            <a:stretch>
              <a:fillRect/>
            </a:stretch>
          </p:blipFill>
          <p:spPr>
            <a:xfrm>
              <a:off x="71899" y="16000"/>
              <a:ext cx="1380" cy="1328"/>
            </a:xfrm>
            <a:prstGeom prst="rect">
              <a:avLst/>
            </a:prstGeom>
          </p:spPr>
        </p:pic>
        <p:pic>
          <p:nvPicPr>
            <p:cNvPr id="33" name="图片 32" descr="未标题-1"/>
            <p:cNvPicPr>
              <a:picLocks noChangeAspect="true"/>
            </p:cNvPicPr>
            <p:nvPr>
              <p:custDataLst>
                <p:tags r:id="rId24"/>
              </p:custDataLst>
            </p:nvPr>
          </p:nvPicPr>
          <p:blipFill>
            <a:blip r:embed="rId11"/>
            <a:stretch>
              <a:fillRect/>
            </a:stretch>
          </p:blipFill>
          <p:spPr>
            <a:xfrm>
              <a:off x="78152" y="14539"/>
              <a:ext cx="1737" cy="1202"/>
            </a:xfrm>
            <a:prstGeom prst="rect">
              <a:avLst/>
            </a:prstGeom>
          </p:spPr>
        </p:pic>
      </p:grpSp>
      <p:sp>
        <p:nvSpPr>
          <p:cNvPr id="4" name="文本框 3"/>
          <p:cNvSpPr txBox="true"/>
          <p:nvPr>
            <p:custDataLst>
              <p:tags r:id="rId25"/>
            </p:custDataLst>
          </p:nvPr>
        </p:nvSpPr>
        <p:spPr>
          <a:xfrm>
            <a:off x="17002523" y="4961255"/>
            <a:ext cx="2448000" cy="398780"/>
          </a:xfrm>
          <a:prstGeom prst="rect">
            <a:avLst/>
          </a:prstGeom>
          <a:noFill/>
        </p:spPr>
        <p:txBody>
          <a:bodyPr wrap="square" rtlCol="0" anchor="t">
            <a:spAutoFit/>
          </a:bodyPr>
          <a:lstStyle/>
          <a:p>
            <a:pPr lvl="0" algn="l">
              <a:buClrTx/>
              <a:buSzTx/>
              <a:buFontTx/>
            </a:pPr>
            <a:r>
              <a:rPr lang="zh-CN" altLang="en-US" sz="2000" b="1">
                <a:latin typeface="微软雅黑" panose="020B0503020204020204" charset="-122"/>
                <a:ea typeface="微软雅黑" panose="020B0503020204020204" charset="-122"/>
                <a:sym typeface="+mn-ea"/>
              </a:rPr>
              <a:t>高新区核心区</a:t>
            </a:r>
            <a:endParaRPr lang="zh-CN" altLang="en-US" sz="2000" b="1">
              <a:latin typeface="微软雅黑" panose="020B0503020204020204" charset="-122"/>
              <a:ea typeface="微软雅黑" panose="020B0503020204020204" charset="-122"/>
              <a:sym typeface="+mn-ea"/>
            </a:endParaRPr>
          </a:p>
        </p:txBody>
      </p:sp>
      <p:sp>
        <p:nvSpPr>
          <p:cNvPr id="6" name="文本框 5"/>
          <p:cNvSpPr txBox="true"/>
          <p:nvPr>
            <p:custDataLst>
              <p:tags r:id="rId26"/>
            </p:custDataLst>
          </p:nvPr>
        </p:nvSpPr>
        <p:spPr>
          <a:xfrm>
            <a:off x="16748760" y="5738495"/>
            <a:ext cx="2447925" cy="414020"/>
          </a:xfrm>
          <a:prstGeom prst="rect">
            <a:avLst/>
          </a:prstGeom>
          <a:noFill/>
        </p:spPr>
        <p:txBody>
          <a:bodyPr wrap="square" rtlCol="0" anchor="t">
            <a:noAutofit/>
          </a:bodyPr>
          <a:lstStyle/>
          <a:p>
            <a:pPr lvl="0" algn="l">
              <a:buClrTx/>
              <a:buSzTx/>
              <a:buFontTx/>
            </a:pPr>
            <a:r>
              <a:rPr lang="zh-CN" altLang="en-US" sz="2000" b="1">
                <a:latin typeface="微软雅黑" panose="020B0503020204020204" charset="-122"/>
                <a:ea typeface="微软雅黑" panose="020B0503020204020204" charset="-122"/>
                <a:sym typeface="+mn-ea"/>
              </a:rPr>
              <a:t>斌郞化工园区</a:t>
            </a:r>
            <a:endParaRPr lang="zh-CN" altLang="en-US" sz="2000" b="1">
              <a:latin typeface="微软雅黑" panose="020B0503020204020204" charset="-122"/>
              <a:ea typeface="微软雅黑" panose="020B0503020204020204" charset="-122"/>
              <a:sym typeface="+mn-ea"/>
            </a:endParaRPr>
          </a:p>
        </p:txBody>
      </p:sp>
      <p:pic>
        <p:nvPicPr>
          <p:cNvPr id="8" name="图片 7" descr="QQ截图20230425170704"/>
          <p:cNvPicPr>
            <a:picLocks noChangeAspect="true"/>
          </p:cNvPicPr>
          <p:nvPr/>
        </p:nvPicPr>
        <p:blipFill>
          <a:blip r:embed="rId27">
            <a:clrChange>
              <a:clrFrom>
                <a:srgbClr val="FFFFFF">
                  <a:alpha val="100000"/>
                </a:srgbClr>
              </a:clrFrom>
              <a:clrTo>
                <a:srgbClr val="FFFFFF">
                  <a:alpha val="100000"/>
                  <a:alpha val="0"/>
                </a:srgbClr>
              </a:clrTo>
            </a:clrChange>
          </a:blip>
          <a:stretch>
            <a:fillRect/>
          </a:stretch>
        </p:blipFill>
        <p:spPr>
          <a:xfrm>
            <a:off x="25281255" y="6314440"/>
            <a:ext cx="3773805" cy="4511040"/>
          </a:xfrm>
          <a:prstGeom prst="rect">
            <a:avLst/>
          </a:prstGeom>
        </p:spPr>
      </p:pic>
      <p:sp>
        <p:nvSpPr>
          <p:cNvPr id="9" name="文本框 8"/>
          <p:cNvSpPr txBox="true"/>
          <p:nvPr>
            <p:custDataLst>
              <p:tags r:id="rId28"/>
            </p:custDataLst>
          </p:nvPr>
        </p:nvSpPr>
        <p:spPr>
          <a:xfrm>
            <a:off x="26433145" y="7983855"/>
            <a:ext cx="2447925" cy="414020"/>
          </a:xfrm>
          <a:prstGeom prst="rect">
            <a:avLst/>
          </a:prstGeom>
          <a:noFill/>
        </p:spPr>
        <p:txBody>
          <a:bodyPr wrap="square" rtlCol="0" anchor="t">
            <a:noAutofit/>
          </a:bodyPr>
          <a:lstStyle/>
          <a:p>
            <a:pPr lvl="0" algn="l">
              <a:buClrTx/>
              <a:buSzTx/>
              <a:buFontTx/>
            </a:pPr>
            <a:r>
              <a:rPr lang="zh-CN" altLang="en-US" sz="2000" b="1">
                <a:latin typeface="微软雅黑" panose="020B0503020204020204" charset="-122"/>
                <a:ea typeface="微软雅黑" panose="020B0503020204020204" charset="-122"/>
                <a:sym typeface="+mn-ea"/>
              </a:rPr>
              <a:t>斌郞化工园区</a:t>
            </a:r>
            <a:endParaRPr lang="zh-CN" altLang="en-US" sz="2000" b="1">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true">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false"/>
        </a:gradFill>
        <a:gradFill rotWithShape="true">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1010</Words>
  <Application>WPS 演示</Application>
  <PresentationFormat>自定义</PresentationFormat>
  <Paragraphs>40</Paragraphs>
  <Slides>1</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vt:i4>
      </vt:variant>
    </vt:vector>
  </HeadingPairs>
  <TitlesOfParts>
    <vt:vector size="14" baseType="lpstr">
      <vt:lpstr>Arial</vt:lpstr>
      <vt:lpstr>宋体</vt:lpstr>
      <vt:lpstr>Wingdings</vt:lpstr>
      <vt:lpstr>DejaVu Sans</vt:lpstr>
      <vt:lpstr>微软雅黑</vt:lpstr>
      <vt:lpstr>方正黑体_GBK</vt:lpstr>
      <vt:lpstr>华文新魏</vt:lpstr>
      <vt:lpstr>方正魏碑_GBK</vt:lpstr>
      <vt:lpstr>宋体</vt:lpstr>
      <vt:lpstr>Arial Unicode MS</vt:lpstr>
      <vt:lpstr>Calibri</vt:lpstr>
      <vt:lpstr>方正书宋_GBK</vt:lpstr>
      <vt:lpstr>Office theme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27</cp:revision>
  <dcterms:created xsi:type="dcterms:W3CDTF">2023-04-27T08:24:40Z</dcterms:created>
  <dcterms:modified xsi:type="dcterms:W3CDTF">2023-04-27T08:24:40Z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wqlLaW5nc29mdCBQREYgdG8gV1BTIDgw</vt:lpwstr>
  </property>
  <property fmtid="{D5CDD505-2E9C-101B-9397-08002B2CF9AE}" pid="3" name="Created">
    <vt:filetime>2023-04-10T11:48:11Z</vt:filetime>
  </property>
  <property fmtid="{D5CDD505-2E9C-101B-9397-08002B2CF9AE}" pid="4" name="ICV">
    <vt:lpwstr>7D1D59F69EA040889DCCA0593AB85D3D_12</vt:lpwstr>
  </property>
  <property fmtid="{D5CDD505-2E9C-101B-9397-08002B2CF9AE}" pid="5" name="KSOProductBuildVer">
    <vt:lpwstr>2052-11.8.2.10290</vt:lpwstr>
  </property>
</Properties>
</file>